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sldIdLst>
    <p:sldId id="256" r:id="rId2"/>
    <p:sldId id="257" r:id="rId3"/>
    <p:sldId id="258" r:id="rId4"/>
    <p:sldId id="261" r:id="rId5"/>
    <p:sldId id="262" r:id="rId6"/>
    <p:sldId id="265" r:id="rId7"/>
    <p:sldId id="267" r:id="rId8"/>
    <p:sldId id="266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4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54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31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5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419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78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01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6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37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40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C4F00-89A7-44DB-A622-336EAEDCB99F}" type="datetimeFigureOut">
              <a:rPr lang="en-US" smtClean="0"/>
              <a:t>11/18/2015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C70E4-00F6-4026-A28F-3E030582C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29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489" y="196948"/>
            <a:ext cx="115214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smtClean="0">
                <a:latin typeface="Gloucester MT Extra Condensed" panose="02030808020601010101" pitchFamily="18" charset="0"/>
              </a:rPr>
              <a:t>Team Harlequin</a:t>
            </a:r>
          </a:p>
          <a:p>
            <a:pPr algn="ctr"/>
            <a:endParaRPr lang="en-US" sz="4800" dirty="0" smtClean="0">
              <a:latin typeface="Gloucester MT Extra Condensed" panose="02030808020601010101" pitchFamily="18" charset="0"/>
            </a:endParaRPr>
          </a:p>
          <a:p>
            <a:pPr algn="ctr"/>
            <a:r>
              <a:rPr lang="en-US" sz="4400" dirty="0" smtClean="0">
                <a:latin typeface="Gloucester MT Extra Condensed" panose="02030808020601010101" pitchFamily="18" charset="0"/>
              </a:rPr>
              <a:t>Kristi Belcher, Jared </a:t>
            </a:r>
            <a:r>
              <a:rPr lang="en-US" sz="4400" dirty="0" err="1" smtClean="0">
                <a:latin typeface="Gloucester MT Extra Condensed" panose="02030808020601010101" pitchFamily="18" charset="0"/>
              </a:rPr>
              <a:t>Coplin</a:t>
            </a:r>
            <a:r>
              <a:rPr lang="en-US" sz="4400" dirty="0" smtClean="0">
                <a:latin typeface="Gloucester MT Extra Condensed" panose="02030808020601010101" pitchFamily="18" charset="0"/>
              </a:rPr>
              <a:t>, Eric Rhyne, Esther Conrad, Richard P-Ferry, Eric Johnson</a:t>
            </a:r>
            <a:endParaRPr lang="en-US" sz="4400" dirty="0">
              <a:latin typeface="Gloucester MT Extra Condensed" panose="02030808020601010101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27272" y="5447367"/>
            <a:ext cx="828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Gloucester MT Extra Condensed" panose="02030808020601010101" pitchFamily="18" charset="0"/>
              </a:rPr>
              <a:t>Sentiment Analysis tool for City of Austin, TX</a:t>
            </a:r>
            <a:endParaRPr lang="en-US" sz="2800" dirty="0">
              <a:latin typeface="Gloucester MT Extra Condensed" panose="020308080206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44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" t="15024" r="2653" b="16056"/>
          <a:stretch/>
        </p:blipFill>
        <p:spPr>
          <a:xfrm>
            <a:off x="1498550" y="901521"/>
            <a:ext cx="9417086" cy="576973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36166"/>
          </a:xfrm>
        </p:spPr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Demo – Start up page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734096" y="1571222"/>
            <a:ext cx="1017431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3642575" y="6025166"/>
            <a:ext cx="1017431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4" t="15024" r="2498" b="14742"/>
          <a:stretch/>
        </p:blipFill>
        <p:spPr>
          <a:xfrm>
            <a:off x="1382448" y="878770"/>
            <a:ext cx="9500199" cy="593167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51924"/>
            <a:ext cx="10515600" cy="895348"/>
          </a:xfrm>
        </p:spPr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Demo – Sentiment Analysis Tool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602711" y="1774118"/>
            <a:ext cx="1017431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602709" y="4438977"/>
            <a:ext cx="1017431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602710" y="3066354"/>
            <a:ext cx="1017431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906073" y="5854550"/>
            <a:ext cx="731498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6240718" y="5854550"/>
            <a:ext cx="828483" cy="50227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7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8" t="17006" r="10446" b="8181"/>
          <a:stretch/>
        </p:blipFill>
        <p:spPr>
          <a:xfrm>
            <a:off x="1220952" y="918717"/>
            <a:ext cx="9515401" cy="5939283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5400000">
            <a:off x="7966852" y="588764"/>
            <a:ext cx="618186" cy="386366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/>
          <p:cNvSpPr/>
          <p:nvPr/>
        </p:nvSpPr>
        <p:spPr>
          <a:xfrm rot="5400000">
            <a:off x="9704347" y="595085"/>
            <a:ext cx="630829" cy="386367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 rot="1343255">
            <a:off x="4190290" y="2189408"/>
            <a:ext cx="643944" cy="373488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 rot="20786255">
            <a:off x="3847217" y="5563674"/>
            <a:ext cx="592429" cy="309093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52277"/>
            <a:ext cx="10515600" cy="866440"/>
          </a:xfrm>
        </p:spPr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Demo – Web Tool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81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21" y="1014558"/>
            <a:ext cx="10410960" cy="5647633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20594165">
            <a:off x="334851" y="3928056"/>
            <a:ext cx="682580" cy="412125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/>
          <p:cNvSpPr/>
          <p:nvPr/>
        </p:nvSpPr>
        <p:spPr>
          <a:xfrm rot="12849400">
            <a:off x="8166489" y="4889791"/>
            <a:ext cx="755548" cy="426395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5758"/>
            <a:ext cx="10515600" cy="795853"/>
          </a:xfrm>
        </p:spPr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Demo – Excel Tool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4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93" y="122829"/>
            <a:ext cx="10515600" cy="853561"/>
          </a:xfrm>
        </p:spPr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Burndown Chart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93" y="976390"/>
            <a:ext cx="11917888" cy="579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4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UML Applications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Use Case Diagram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Shows relationship between actors and functionalities, and the relationship between the two</a:t>
            </a:r>
          </a:p>
          <a:p>
            <a:pPr lvl="1"/>
            <a:endParaRPr lang="en-US" dirty="0">
              <a:latin typeface="Gloucester MT Extra Condensed" panose="02030808020601010101" pitchFamily="18" charset="0"/>
            </a:endParaRPr>
          </a:p>
          <a:p>
            <a:r>
              <a:rPr lang="en-US" dirty="0" smtClean="0">
                <a:latin typeface="Gloucester MT Extra Condensed" panose="02030808020601010101" pitchFamily="18" charset="0"/>
              </a:rPr>
              <a:t>Class Diagram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Shows more in-depth look at the application in terms of classes used in implementation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Defines levels of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42884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93" y="122829"/>
            <a:ext cx="10515600" cy="85356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Example: Class Diagram of Our Project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65916" y="1197735"/>
            <a:ext cx="10393251" cy="5486400"/>
          </a:xfrm>
          <a:prstGeom prst="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Positive Sentiment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11380" y="1674254"/>
            <a:ext cx="2975020" cy="179016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11380" y="4185635"/>
            <a:ext cx="2975020" cy="179016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373155" y="1906073"/>
            <a:ext cx="2975020" cy="133699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373155" y="3406462"/>
            <a:ext cx="2975020" cy="128548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373155" y="4855335"/>
            <a:ext cx="2975020" cy="13716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16200000">
            <a:off x="5357611" y="2408348"/>
            <a:ext cx="579549" cy="321972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76541" y="3464417"/>
            <a:ext cx="0" cy="721218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8" idx="1"/>
            <a:endCxn id="5" idx="3"/>
          </p:cNvCxnSpPr>
          <p:nvPr/>
        </p:nvCxnSpPr>
        <p:spPr>
          <a:xfrm flipH="1" flipV="1">
            <a:off x="5808372" y="2569334"/>
            <a:ext cx="1564783" cy="5239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6413679" y="3940935"/>
            <a:ext cx="959477" cy="120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6439437" y="5541135"/>
            <a:ext cx="959477" cy="120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6413680" y="2564529"/>
            <a:ext cx="6438" cy="2976606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638281" y="3385186"/>
            <a:ext cx="21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895861" y="3872180"/>
            <a:ext cx="231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657874" y="1721407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Resident Sentiment Report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871832" y="1962072"/>
            <a:ext cx="198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Sentiment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8009822" y="3444749"/>
            <a:ext cx="1959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Neutral </a:t>
            </a:r>
            <a:r>
              <a:rPr lang="en-US" dirty="0"/>
              <a:t>Sentiment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974909" y="4901996"/>
            <a:ext cx="2029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Negative </a:t>
            </a:r>
            <a:r>
              <a:rPr lang="en-US" dirty="0"/>
              <a:t>Sentiment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678558" y="4303297"/>
            <a:ext cx="2500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City of Austin Employees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161744" y="3365868"/>
            <a:ext cx="98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 Classes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0385079" y="1398241"/>
            <a:ext cx="98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 -  Classes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10105876" y="1947276"/>
            <a:ext cx="347730" cy="36933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10264346" y="1992997"/>
            <a:ext cx="378521" cy="157685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10270901" y="2044572"/>
            <a:ext cx="555857" cy="3145614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1773963" y="2097137"/>
            <a:ext cx="1064509" cy="1263644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789405" y="4000969"/>
            <a:ext cx="864222" cy="67166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2511380" y="2090739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495283" y="2833901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2485624" y="5421804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495282" y="4694188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7373041" y="2323353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7366719" y="3814081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7360279" y="2822001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7376772" y="4265250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7366719" y="5761195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7362077" y="5267864"/>
            <a:ext cx="2975019" cy="639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09494" y="3001630"/>
            <a:ext cx="1455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Post()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144703" y="2161413"/>
            <a:ext cx="1625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Date: string</a:t>
            </a:r>
          </a:p>
          <a:p>
            <a:r>
              <a:rPr lang="en-US" dirty="0" smtClean="0"/>
              <a:t>Location: string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3116177" y="4747516"/>
            <a:ext cx="1625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Date: string</a:t>
            </a:r>
          </a:p>
          <a:p>
            <a:r>
              <a:rPr lang="en-US" dirty="0" smtClean="0"/>
              <a:t>Location: string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445497" y="5538929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Collect()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43449" y="2354356"/>
            <a:ext cx="1287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Date: String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216802" y="3845961"/>
            <a:ext cx="1287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Date: String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210364" y="5310423"/>
            <a:ext cx="1287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Date: String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356118" y="2874097"/>
            <a:ext cx="1063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Analyze()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309266" y="4275984"/>
            <a:ext cx="1063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Analyze()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8328666" y="5822146"/>
            <a:ext cx="1063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Analyze()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03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Next Steps:</a:t>
            </a:r>
            <a:endParaRPr lang="en-US" dirty="0">
              <a:latin typeface="Gloucester MT Extra Condensed" panose="02030808020601010101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loucester MT Extra Condensed" panose="02030808020601010101" pitchFamily="18" charset="0"/>
              </a:rPr>
              <a:t>Continue learning about development tools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Django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Python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Etc. </a:t>
            </a:r>
          </a:p>
          <a:p>
            <a:pPr marL="457200" lvl="1" indent="0">
              <a:buNone/>
            </a:pPr>
            <a:endParaRPr lang="en-US" dirty="0" smtClean="0">
              <a:latin typeface="Gloucester MT Extra Condensed" panose="02030808020601010101" pitchFamily="18" charset="0"/>
            </a:endParaRPr>
          </a:p>
          <a:p>
            <a:r>
              <a:rPr lang="en-US" dirty="0" smtClean="0">
                <a:latin typeface="Gloucester MT Extra Condensed" panose="02030808020601010101" pitchFamily="18" charset="0"/>
              </a:rPr>
              <a:t>Build and Release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Project details to Sarah and Ashley</a:t>
            </a:r>
          </a:p>
          <a:p>
            <a:pPr lvl="1"/>
            <a:r>
              <a:rPr lang="en-US" dirty="0" smtClean="0">
                <a:latin typeface="Gloucester MT Extra Condensed" panose="02030808020601010101" pitchFamily="18" charset="0"/>
              </a:rPr>
              <a:t>UX and UI improvement</a:t>
            </a:r>
          </a:p>
          <a:p>
            <a:pPr lvl="2"/>
            <a:r>
              <a:rPr lang="en-US" dirty="0" smtClean="0">
                <a:latin typeface="Gloucester MT Extra Condensed" panose="02030808020601010101" pitchFamily="18" charset="0"/>
              </a:rPr>
              <a:t>User testing</a:t>
            </a:r>
          </a:p>
        </p:txBody>
      </p:sp>
    </p:spTree>
    <p:extLst>
      <p:ext uri="{BB962C8B-B14F-4D97-AF65-F5344CB8AC3E}">
        <p14:creationId xmlns:p14="http://schemas.microsoft.com/office/powerpoint/2010/main" val="49766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448</TotalTime>
  <Words>173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Gloucester MT Extra Condensed</vt:lpstr>
      <vt:lpstr>Office Theme</vt:lpstr>
      <vt:lpstr>PowerPoint Presentation</vt:lpstr>
      <vt:lpstr>Demo – Start up page</vt:lpstr>
      <vt:lpstr>Demo – Sentiment Analysis Tool</vt:lpstr>
      <vt:lpstr>Demo – Web Tool</vt:lpstr>
      <vt:lpstr>Demo – Excel Tool</vt:lpstr>
      <vt:lpstr>Burndown Chart</vt:lpstr>
      <vt:lpstr>UML Applications</vt:lpstr>
      <vt:lpstr>Example: Class Diagram of Our Project</vt:lpstr>
      <vt:lpstr>Next Steps: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</dc:creator>
  <cp:lastModifiedBy>Kristi</cp:lastModifiedBy>
  <cp:revision>20</cp:revision>
  <dcterms:created xsi:type="dcterms:W3CDTF">2015-11-15T18:51:28Z</dcterms:created>
  <dcterms:modified xsi:type="dcterms:W3CDTF">2015-11-18T19:04:49Z</dcterms:modified>
</cp:coreProperties>
</file>

<file path=docProps/thumbnail.jpeg>
</file>